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6" r:id="rId2"/>
    <p:sldId id="257" r:id="rId3"/>
    <p:sldId id="258" r:id="rId4"/>
    <p:sldId id="259" r:id="rId5"/>
    <p:sldId id="260" r:id="rId6"/>
    <p:sldId id="261" r:id="rId7"/>
    <p:sldId id="270" r:id="rId8"/>
    <p:sldId id="262" r:id="rId9"/>
    <p:sldId id="263" r:id="rId10"/>
    <p:sldId id="265" r:id="rId11"/>
    <p:sldId id="264" r:id="rId12"/>
    <p:sldId id="267" r:id="rId13"/>
    <p:sldId id="268" r:id="rId14"/>
    <p:sldId id="269" r:id="rId15"/>
    <p:sldId id="266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-186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handoutMaster" Target="handoutMasters/handoutMaster1.xml"/><Relationship Id="rId1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9CBEE9-3E21-F742-B513-D4F61C09AE06}" type="datetimeFigureOut">
              <a:rPr lang="en-US" smtClean="0"/>
              <a:t>5/23/16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18F01D-FB9C-EC4D-A2F7-16CCB7F077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49397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44B84F-0B40-D64E-8AFF-C5B69368E4BE}" type="datetimeFigureOut">
              <a:rPr lang="en-US" smtClean="0"/>
              <a:t>5/23/16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ABC796-8819-7644-89F7-FA93DEC96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11761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ABC796-8819-7644-89F7-FA93DEC9639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0427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</a:t>
            </a:r>
            <a:r>
              <a:rPr lang="en-US" baseline="0" dirty="0" smtClean="0"/>
              <a:t> founder had 38 different recipes before he realized he should combine them.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ABC796-8819-7644-89F7-FA93DEC9639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549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Ask people</a:t>
            </a:r>
            <a:r>
              <a:rPr lang="en-US" baseline="0" dirty="0" smtClean="0"/>
              <a:t> about their favorite recipe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ABC796-8819-7644-89F7-FA93DEC9639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684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0FEA3-59C3-8248-A166-22AED3F1645C}" type="datetime1">
              <a:rPr lang="en-US" smtClean="0"/>
              <a:t>5/23/16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9BF2-4FD7-244E-BB2B-DEDFB2F9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7553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B3134F-3679-B248-A77F-A61740F039E3}" type="datetime1">
              <a:rPr lang="en-US" smtClean="0"/>
              <a:t>5/23/16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9BF2-4FD7-244E-BB2B-DEDFB2F9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4322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BDE6A-8FC2-804D-94BE-6998FB8F40E5}" type="datetime1">
              <a:rPr lang="en-US" smtClean="0"/>
              <a:t>5/23/16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9BF2-4FD7-244E-BB2B-DEDFB2F9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9563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77346-4EFD-7749-BAAD-FB22CC598E5A}" type="datetime1">
              <a:rPr lang="en-US" smtClean="0"/>
              <a:t>5/23/16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9BF2-4FD7-244E-BB2B-DEDFB2F9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4377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18A37-9E4B-6841-8D7D-7D270CADDD20}" type="datetime1">
              <a:rPr lang="en-US" smtClean="0"/>
              <a:t>5/23/16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9BF2-4FD7-244E-BB2B-DEDFB2F9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8412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B0A8B-F0AD-0043-ADAC-1650E01A399E}" type="datetime1">
              <a:rPr lang="en-US" smtClean="0"/>
              <a:t>5/23/16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9BF2-4FD7-244E-BB2B-DEDFB2F9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3799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996FD-DC4E-3547-A7F3-65DC1EB5F0C6}" type="datetime1">
              <a:rPr lang="en-US" smtClean="0"/>
              <a:t>5/23/16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9BF2-4FD7-244E-BB2B-DEDFB2F9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9653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68907-276D-AF4C-8B69-DD5227557400}" type="datetime1">
              <a:rPr lang="en-US" smtClean="0"/>
              <a:t>5/23/16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9BF2-4FD7-244E-BB2B-DEDFB2F9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5724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86D70-0430-1B46-8E61-D8FFE466012F}" type="datetime1">
              <a:rPr lang="en-US" smtClean="0"/>
              <a:t>5/23/16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9BF2-4FD7-244E-BB2B-DEDFB2F9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667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64B76-E87A-274D-A8FD-2EB54067BF28}" type="datetime1">
              <a:rPr lang="en-US" smtClean="0"/>
              <a:t>5/23/16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9BF2-4FD7-244E-BB2B-DEDFB2F9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8826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F0B813-4111-7B45-9C9B-2B38CF41A803}" type="datetime1">
              <a:rPr lang="en-US" smtClean="0"/>
              <a:t>5/23/16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9BF2-4FD7-244E-BB2B-DEDFB2F9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942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0013AD-1C8E-8A44-B8C2-91CCCC186E85}" type="datetime1">
              <a:rPr lang="en-US" smtClean="0"/>
              <a:t>5/23/16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9D9BF2-4FD7-244E-BB2B-DEDFB2F9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4605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Relationship Id="rId3" Type="http://schemas.openxmlformats.org/officeDocument/2006/relationships/image" Target="../media/image10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076929"/>
            <a:ext cx="7772400" cy="2444562"/>
          </a:xfrm>
        </p:spPr>
        <p:txBody>
          <a:bodyPr>
            <a:normAutofit/>
          </a:bodyPr>
          <a:lstStyle/>
          <a:p>
            <a:r>
              <a:rPr lang="en-US" dirty="0" smtClean="0"/>
              <a:t>All the recipes:</a:t>
            </a:r>
            <a:br>
              <a:rPr lang="en-US" dirty="0" smtClean="0"/>
            </a:br>
            <a:r>
              <a:rPr lang="en-US" dirty="0" smtClean="0"/>
              <a:t>Scraping the top 20 recipes of </a:t>
            </a:r>
            <a:r>
              <a:rPr lang="en-US" dirty="0" err="1" smtClean="0"/>
              <a:t>Allrecipes</a:t>
            </a:r>
            <a:r>
              <a:rPr lang="en-US" dirty="0" smtClean="0"/>
              <a:t> for the last 20 years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5774680"/>
            <a:ext cx="6400800" cy="900165"/>
          </a:xfrm>
        </p:spPr>
        <p:txBody>
          <a:bodyPr/>
          <a:lstStyle/>
          <a:p>
            <a:r>
              <a:rPr lang="en-US" dirty="0" smtClean="0"/>
              <a:t>Yannick </a:t>
            </a:r>
            <a:r>
              <a:rPr lang="en-US" dirty="0" smtClean="0"/>
              <a:t>Kimmel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3059136" y="-362385"/>
            <a:ext cx="2907751" cy="4361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0943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Median calories per serving </a:t>
            </a:r>
            <a:endParaRPr lang="en-US" dirty="0"/>
          </a:p>
        </p:txBody>
      </p:sp>
      <p:pic>
        <p:nvPicPr>
          <p:cNvPr id="5" name="Picture 4" descr="Screen Shot 2016-05-23 at 12.45.09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626" y="1628012"/>
            <a:ext cx="5848171" cy="4582288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9BF2-4FD7-244E-BB2B-DEDFB2F9F1B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3196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Increase of olive oil ingredient frequency</a:t>
            </a:r>
            <a:endParaRPr lang="en-US" dirty="0"/>
          </a:p>
        </p:txBody>
      </p:sp>
      <p:pic>
        <p:nvPicPr>
          <p:cNvPr id="4" name="Picture 3" descr="Screen Shot 2016-05-23 at 12.33.01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8576" y="1774533"/>
            <a:ext cx="5074063" cy="3899126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9BF2-4FD7-244E-BB2B-DEDFB2F9F1B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5954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1838"/>
            <a:ext cx="8229600" cy="1143000"/>
          </a:xfrm>
        </p:spPr>
        <p:txBody>
          <a:bodyPr/>
          <a:lstStyle/>
          <a:p>
            <a:r>
              <a:rPr lang="en-US" dirty="0" smtClean="0"/>
              <a:t>The need for </a:t>
            </a:r>
            <a:r>
              <a:rPr lang="en-US" dirty="0" err="1" smtClean="0"/>
              <a:t>allrecipes</a:t>
            </a:r>
            <a:r>
              <a:rPr lang="en-US" dirty="0" smtClean="0"/>
              <a:t> to innovate</a:t>
            </a:r>
            <a:endParaRPr lang="en-US" dirty="0"/>
          </a:p>
        </p:txBody>
      </p:sp>
      <p:pic>
        <p:nvPicPr>
          <p:cNvPr id="5" name="Picture 4" descr="Screen Shot 2016-05-23 at 12.48.44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990" y="1358104"/>
            <a:ext cx="6466871" cy="489745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021489" y="988772"/>
            <a:ext cx="15943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Review count</a:t>
            </a:r>
            <a:endParaRPr lang="en-US" sz="2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9BF2-4FD7-244E-BB2B-DEDFB2F9F1B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5716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cookie trail</a:t>
            </a:r>
            <a:endParaRPr lang="en-US" dirty="0"/>
          </a:p>
        </p:txBody>
      </p:sp>
      <p:pic>
        <p:nvPicPr>
          <p:cNvPr id="4" name="Picture 3" descr="Screen Shot 2016-05-23 at 12.51.34 A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76"/>
          <a:stretch/>
        </p:blipFill>
        <p:spPr>
          <a:xfrm>
            <a:off x="1828800" y="1546610"/>
            <a:ext cx="5486400" cy="380802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7200" y="5714322"/>
            <a:ext cx="8686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In 1997, cookie exchanges were very </a:t>
            </a:r>
            <a:r>
              <a:rPr lang="en-US" dirty="0" smtClean="0"/>
              <a:t>popular.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Further </a:t>
            </a:r>
            <a:r>
              <a:rPr lang="en-US" dirty="0" smtClean="0"/>
              <a:t>research indicates that </a:t>
            </a:r>
            <a:r>
              <a:rPr lang="en-US" dirty="0" err="1" smtClean="0"/>
              <a:t>allrecipes</a:t>
            </a:r>
            <a:r>
              <a:rPr lang="en-US" dirty="0" smtClean="0"/>
              <a:t> started as </a:t>
            </a:r>
            <a:r>
              <a:rPr lang="en-US" dirty="0" err="1" smtClean="0"/>
              <a:t>Cookiereceipt.com</a:t>
            </a:r>
            <a:r>
              <a:rPr lang="en-US" dirty="0" smtClean="0"/>
              <a:t>.  All 20 recipes in 1997 were cookie related</a:t>
            </a:r>
            <a:r>
              <a:rPr lang="is-IS" dirty="0" smtClean="0"/>
              <a:t>….the need for domain knowledge! 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9BF2-4FD7-244E-BB2B-DEDFB2F9F1B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2204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Scraping was successful.</a:t>
            </a:r>
          </a:p>
          <a:p>
            <a:r>
              <a:rPr lang="en-US" dirty="0" smtClean="0"/>
              <a:t>The trends I was hoping to find were not necessarily present in the top 20 </a:t>
            </a:r>
            <a:r>
              <a:rPr lang="en-US" dirty="0" smtClean="0"/>
              <a:t>recipe list</a:t>
            </a:r>
            <a:r>
              <a:rPr lang="en-US" dirty="0" smtClean="0"/>
              <a:t>. </a:t>
            </a:r>
            <a:endParaRPr lang="en-US" dirty="0" smtClean="0"/>
          </a:p>
          <a:p>
            <a:pPr lvl="1"/>
            <a:r>
              <a:rPr lang="en-US" dirty="0" smtClean="0"/>
              <a:t>Perhaps present in ingredients list. </a:t>
            </a:r>
            <a:endParaRPr lang="en-US" dirty="0" smtClean="0"/>
          </a:p>
          <a:p>
            <a:r>
              <a:rPr lang="en-US" dirty="0" smtClean="0"/>
              <a:t>Determined trends in popular recipes and ingredients in popular recipes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Audience</a:t>
            </a:r>
            <a:r>
              <a:rPr lang="is-IS" dirty="0" smtClean="0"/>
              <a:t>…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9BF2-4FD7-244E-BB2B-DEDFB2F9F1B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9289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Most popular recipes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‘Clone of </a:t>
            </a:r>
            <a:r>
              <a:rPr lang="en-US" dirty="0" err="1" smtClean="0"/>
              <a:t>cinnabon</a:t>
            </a:r>
            <a:r>
              <a:rPr lang="en-US" dirty="0" smtClean="0"/>
              <a:t>’ from years 2001-2009</a:t>
            </a:r>
          </a:p>
          <a:p>
            <a:r>
              <a:rPr lang="en-US" dirty="0" smtClean="0"/>
              <a:t>‘Jamie's cranberry spinach salad’ years 2000-2009</a:t>
            </a:r>
          </a:p>
          <a:p>
            <a:pPr marL="342900" lvl="1" indent="-342900">
              <a:buFont typeface="Arial"/>
              <a:buChar char="•"/>
            </a:pPr>
            <a:r>
              <a:rPr lang="en-US" dirty="0" smtClean="0"/>
              <a:t>Dark ages of cooking</a:t>
            </a:r>
            <a:r>
              <a:rPr lang="is-IS" dirty="0" smtClean="0"/>
              <a:t>…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9BF2-4FD7-244E-BB2B-DEDFB2F9F1B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8109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5567"/>
          </a:xfrm>
        </p:spPr>
        <p:txBody>
          <a:bodyPr>
            <a:normAutofit lnSpcReduction="10000"/>
          </a:bodyPr>
          <a:lstStyle/>
          <a:p>
            <a:r>
              <a:rPr lang="en-US" dirty="0" err="1" smtClean="0"/>
              <a:t>Allrecipes</a:t>
            </a:r>
            <a:r>
              <a:rPr lang="en-US" dirty="0" smtClean="0"/>
              <a:t> is the most popular recipe website (</a:t>
            </a:r>
            <a:r>
              <a:rPr lang="en-US" dirty="0" err="1" smtClean="0"/>
              <a:t>eBzMBA</a:t>
            </a:r>
            <a:r>
              <a:rPr lang="en-US" dirty="0" smtClean="0"/>
              <a:t>) </a:t>
            </a:r>
          </a:p>
          <a:p>
            <a:r>
              <a:rPr lang="en-US" dirty="0" smtClean="0"/>
              <a:t>Website has been around since 1997 (ancient)</a:t>
            </a:r>
          </a:p>
          <a:p>
            <a:r>
              <a:rPr lang="en-US" dirty="0" smtClean="0"/>
              <a:t>Is not known for ‘foodie’ recipes but for go to for the average American.  </a:t>
            </a:r>
          </a:p>
          <a:p>
            <a:r>
              <a:rPr lang="en-US" dirty="0" smtClean="0"/>
              <a:t>Every year, </a:t>
            </a:r>
            <a:r>
              <a:rPr lang="en-US" dirty="0" err="1" smtClean="0"/>
              <a:t>allrecipes</a:t>
            </a:r>
            <a:r>
              <a:rPr lang="en-US" dirty="0" smtClean="0"/>
              <a:t> releases the top 20 recipes of the year.</a:t>
            </a:r>
          </a:p>
          <a:p>
            <a:r>
              <a:rPr lang="en-US" dirty="0" smtClean="0"/>
              <a:t>Motivation: Use the top 20 list as representation of food trends, and gain insights.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9BF2-4FD7-244E-BB2B-DEDFB2F9F1B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3662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Hall of fame recipes</a:t>
            </a:r>
            <a:endParaRPr lang="en-US" dirty="0"/>
          </a:p>
        </p:txBody>
      </p:sp>
      <p:pic>
        <p:nvPicPr>
          <p:cNvPr id="4" name="Picture 3" descr="Screen Shot 2016-05-22 at 11.19.4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31900"/>
            <a:ext cx="9144000" cy="4388833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9BF2-4FD7-244E-BB2B-DEDFB2F9F1B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6987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95162"/>
            <a:ext cx="8229600" cy="1143000"/>
          </a:xfrm>
        </p:spPr>
        <p:txBody>
          <a:bodyPr/>
          <a:lstStyle/>
          <a:p>
            <a:r>
              <a:rPr lang="en-US" dirty="0" smtClean="0"/>
              <a:t>Hall of fame 1997</a:t>
            </a:r>
            <a:endParaRPr lang="en-US" dirty="0"/>
          </a:p>
        </p:txBody>
      </p:sp>
      <p:pic>
        <p:nvPicPr>
          <p:cNvPr id="4" name="Picture 3" descr="Screen Shot 2016-05-22 at 11.23.38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440"/>
          <a:stretch/>
        </p:blipFill>
        <p:spPr>
          <a:xfrm>
            <a:off x="0" y="622644"/>
            <a:ext cx="9144000" cy="497771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221098" y="5676653"/>
            <a:ext cx="62520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urls</a:t>
            </a:r>
            <a:r>
              <a:rPr lang="en-US" dirty="0" smtClean="0"/>
              <a:t> = </a:t>
            </a:r>
            <a:r>
              <a:rPr lang="en-US" dirty="0" err="1" smtClean="0"/>
              <a:t>html_list.find_elements</a:t>
            </a:r>
            <a:r>
              <a:rPr lang="en-US" dirty="0" smtClean="0"/>
              <a:t>(</a:t>
            </a:r>
            <a:r>
              <a:rPr lang="en-US" dirty="0" err="1" smtClean="0"/>
              <a:t>By.CLASS_NAME</a:t>
            </a:r>
            <a:r>
              <a:rPr lang="en-US" dirty="0" smtClean="0"/>
              <a:t>, "favorite")</a:t>
            </a:r>
          </a:p>
          <a:p>
            <a:r>
              <a:rPr lang="en-US" dirty="0" smtClean="0"/>
              <a:t>for </a:t>
            </a:r>
            <a:r>
              <a:rPr lang="en-US" dirty="0" err="1" smtClean="0"/>
              <a:t>i</a:t>
            </a:r>
            <a:r>
              <a:rPr lang="en-US" dirty="0" smtClean="0"/>
              <a:t>, e in enumerate(</a:t>
            </a:r>
            <a:r>
              <a:rPr lang="en-US" dirty="0" err="1" smtClean="0"/>
              <a:t>urls</a:t>
            </a:r>
            <a:r>
              <a:rPr lang="en-US" dirty="0" smtClean="0"/>
              <a:t>):</a:t>
            </a:r>
          </a:p>
          <a:p>
            <a:r>
              <a:rPr lang="en-US" dirty="0" smtClean="0"/>
              <a:t>    	</a:t>
            </a:r>
            <a:r>
              <a:rPr lang="en-US" dirty="0" err="1" smtClean="0"/>
              <a:t>id.append</a:t>
            </a:r>
            <a:r>
              <a:rPr lang="en-US" dirty="0" smtClean="0"/>
              <a:t>(</a:t>
            </a:r>
            <a:r>
              <a:rPr lang="en-US" dirty="0" err="1" smtClean="0"/>
              <a:t>e.get_attribute</a:t>
            </a:r>
            <a:r>
              <a:rPr lang="en-US" dirty="0" smtClean="0"/>
              <a:t>('data-id'))	</a:t>
            </a:r>
          </a:p>
          <a:p>
            <a:r>
              <a:rPr lang="en-US" dirty="0" smtClean="0"/>
              <a:t>    	</a:t>
            </a:r>
            <a:r>
              <a:rPr lang="en-US" dirty="0" err="1" smtClean="0"/>
              <a:t>urls</a:t>
            </a:r>
            <a:r>
              <a:rPr lang="en-US" dirty="0" smtClean="0"/>
              <a:t>[</a:t>
            </a:r>
            <a:r>
              <a:rPr lang="en-US" dirty="0" err="1" smtClean="0"/>
              <a:t>i</a:t>
            </a:r>
            <a:r>
              <a:rPr lang="en-US" dirty="0" smtClean="0"/>
              <a:t>] = 'https://</a:t>
            </a:r>
            <a:r>
              <a:rPr lang="en-US" dirty="0" err="1" smtClean="0"/>
              <a:t>allrecipes.com</a:t>
            </a:r>
            <a:r>
              <a:rPr lang="en-US" dirty="0" smtClean="0"/>
              <a:t>/recipe/' + </a:t>
            </a:r>
            <a:r>
              <a:rPr lang="en-US" dirty="0" err="1" smtClean="0"/>
              <a:t>str</a:t>
            </a:r>
            <a:r>
              <a:rPr lang="en-US" dirty="0" smtClean="0"/>
              <a:t>(id[</a:t>
            </a:r>
            <a:r>
              <a:rPr lang="en-US" dirty="0" err="1" smtClean="0"/>
              <a:t>i</a:t>
            </a:r>
            <a:r>
              <a:rPr lang="en-US" dirty="0" smtClean="0"/>
              <a:t>])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563007" y="1367530"/>
            <a:ext cx="716379" cy="797726"/>
          </a:xfrm>
          <a:prstGeom prst="rect">
            <a:avLst/>
          </a:prstGeom>
          <a:noFill/>
          <a:ln>
            <a:solidFill>
              <a:srgbClr val="8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9BF2-4FD7-244E-BB2B-DEDFB2F9F1B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9565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344002"/>
            <a:ext cx="8229600" cy="1143000"/>
          </a:xfrm>
        </p:spPr>
        <p:txBody>
          <a:bodyPr/>
          <a:lstStyle/>
          <a:p>
            <a:r>
              <a:rPr lang="en-US" dirty="0" smtClean="0"/>
              <a:t>Example recipe</a:t>
            </a:r>
            <a:endParaRPr lang="en-US" dirty="0"/>
          </a:p>
        </p:txBody>
      </p:sp>
      <p:pic>
        <p:nvPicPr>
          <p:cNvPr id="4" name="Picture 3" descr="Screen Shot 2016-05-22 at 11.27.3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854" y="0"/>
            <a:ext cx="7036122" cy="5725383"/>
          </a:xfrm>
          <a:prstGeom prst="rect">
            <a:avLst/>
          </a:prstGeom>
        </p:spPr>
      </p:pic>
      <p:pic>
        <p:nvPicPr>
          <p:cNvPr id="5" name="Picture 4" descr="Screen Shot 2016-05-22 at 11.27.55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57033"/>
            <a:ext cx="9144000" cy="120096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204817" y="261118"/>
            <a:ext cx="2621295" cy="454572"/>
          </a:xfrm>
          <a:prstGeom prst="rect">
            <a:avLst/>
          </a:prstGeom>
          <a:noFill/>
          <a:ln>
            <a:solidFill>
              <a:srgbClr val="8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367632" y="537244"/>
            <a:ext cx="2132853" cy="797726"/>
          </a:xfrm>
          <a:prstGeom prst="rect">
            <a:avLst/>
          </a:prstGeom>
          <a:noFill/>
          <a:ln>
            <a:solidFill>
              <a:srgbClr val="8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968407" y="2783900"/>
            <a:ext cx="716379" cy="797726"/>
          </a:xfrm>
          <a:prstGeom prst="rect">
            <a:avLst/>
          </a:prstGeom>
          <a:noFill/>
          <a:ln>
            <a:solidFill>
              <a:srgbClr val="8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221098" y="2946702"/>
            <a:ext cx="4021489" cy="2710331"/>
          </a:xfrm>
          <a:prstGeom prst="rect">
            <a:avLst/>
          </a:prstGeom>
          <a:noFill/>
          <a:ln>
            <a:solidFill>
              <a:srgbClr val="8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-16281" y="5657032"/>
            <a:ext cx="3516766" cy="1200967"/>
          </a:xfrm>
          <a:prstGeom prst="rect">
            <a:avLst/>
          </a:prstGeom>
          <a:noFill/>
          <a:ln>
            <a:solidFill>
              <a:srgbClr val="8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9BF2-4FD7-244E-BB2B-DEDFB2F9F1B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1439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274638"/>
            <a:ext cx="9019854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Scraped using Python (Selenium), cleaned data through </a:t>
            </a:r>
            <a:r>
              <a:rPr lang="en-US" dirty="0" err="1" smtClean="0"/>
              <a:t>iPython</a:t>
            </a:r>
            <a:r>
              <a:rPr lang="en-US" dirty="0" smtClean="0"/>
              <a:t> and stored in </a:t>
            </a:r>
            <a:r>
              <a:rPr lang="en-US" dirty="0" err="1" smtClean="0"/>
              <a:t>MongoDB</a:t>
            </a:r>
            <a:endParaRPr lang="en-US" dirty="0"/>
          </a:p>
        </p:txBody>
      </p:sp>
      <p:pic>
        <p:nvPicPr>
          <p:cNvPr id="4" name="Picture 3" descr="Screen Shot 2016-05-22 at 11.33.00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005"/>
          <a:stretch/>
        </p:blipFill>
        <p:spPr>
          <a:xfrm>
            <a:off x="0" y="2283701"/>
            <a:ext cx="9144000" cy="159096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005209" y="1743238"/>
            <a:ext cx="13002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Recipes</a:t>
            </a:r>
            <a:endParaRPr 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3815701" y="4142295"/>
            <a:ext cx="18357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Ingredients</a:t>
            </a:r>
            <a:endParaRPr lang="en-US" sz="2800" dirty="0"/>
          </a:p>
        </p:txBody>
      </p:sp>
      <p:pic>
        <p:nvPicPr>
          <p:cNvPr id="7" name="Picture 6" descr="Screen Shot 2016-05-22 at 11.35.04 P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460"/>
          <a:stretch/>
        </p:blipFill>
        <p:spPr>
          <a:xfrm>
            <a:off x="1174901" y="4841298"/>
            <a:ext cx="7302500" cy="1743015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9BF2-4FD7-244E-BB2B-DEDFB2F9F1B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9870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Correlation among recipe variables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9BF2-4FD7-244E-BB2B-DEDFB2F9F1B6}" type="slidenum">
              <a:rPr lang="en-US" smtClean="0"/>
              <a:t>6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t="8309" b="7315"/>
          <a:stretch/>
        </p:blipFill>
        <p:spPr>
          <a:xfrm>
            <a:off x="1829681" y="1205998"/>
            <a:ext cx="5333358" cy="493871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57200" y="6193550"/>
            <a:ext cx="80586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For most part, variables do not correlate well, indicating a well designed website.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Difficult for data analysis.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96386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50962"/>
            <a:ext cx="8229600" cy="1143000"/>
          </a:xfrm>
        </p:spPr>
        <p:txBody>
          <a:bodyPr/>
          <a:lstStyle/>
          <a:p>
            <a:r>
              <a:rPr lang="en-US" dirty="0"/>
              <a:t>W</a:t>
            </a:r>
            <a:r>
              <a:rPr lang="en-US" dirty="0" smtClean="0"/>
              <a:t>ord clouds</a:t>
            </a:r>
            <a:endParaRPr lang="en-US" dirty="0"/>
          </a:p>
        </p:txBody>
      </p:sp>
      <p:pic>
        <p:nvPicPr>
          <p:cNvPr id="4" name="Picture 3" descr="recipes.jpe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82" t="11966" r="16363" b="9924"/>
          <a:stretch/>
        </p:blipFill>
        <p:spPr>
          <a:xfrm>
            <a:off x="180417" y="1986174"/>
            <a:ext cx="4314552" cy="3972350"/>
          </a:xfrm>
          <a:prstGeom prst="rect">
            <a:avLst/>
          </a:prstGeom>
        </p:spPr>
      </p:pic>
      <p:pic>
        <p:nvPicPr>
          <p:cNvPr id="6" name="Picture 5" descr="ingredients.jpe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23" t="20313" r="26030" b="20380"/>
          <a:stretch/>
        </p:blipFill>
        <p:spPr>
          <a:xfrm>
            <a:off x="4494969" y="1701984"/>
            <a:ext cx="4598762" cy="459842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850866" y="1178764"/>
            <a:ext cx="2071601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Ingredients</a:t>
            </a:r>
            <a:endParaRPr lang="en-US" sz="3200" dirty="0"/>
          </a:p>
        </p:txBody>
      </p:sp>
      <p:sp>
        <p:nvSpPr>
          <p:cNvPr id="8" name="TextBox 7"/>
          <p:cNvSpPr txBox="1"/>
          <p:nvPr/>
        </p:nvSpPr>
        <p:spPr>
          <a:xfrm>
            <a:off x="1601441" y="1267309"/>
            <a:ext cx="1459654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Recipes</a:t>
            </a:r>
            <a:endParaRPr lang="en-US" sz="3200" dirty="0"/>
          </a:p>
        </p:txBody>
      </p:sp>
      <p:sp>
        <p:nvSpPr>
          <p:cNvPr id="9" name="TextBox 8"/>
          <p:cNvSpPr txBox="1"/>
          <p:nvPr/>
        </p:nvSpPr>
        <p:spPr>
          <a:xfrm>
            <a:off x="457200" y="6300405"/>
            <a:ext cx="30574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 packages: </a:t>
            </a:r>
            <a:r>
              <a:rPr lang="en-US" dirty="0" err="1" smtClean="0"/>
              <a:t>wordcloud</a:t>
            </a:r>
            <a:r>
              <a:rPr lang="en-US" dirty="0" smtClean="0"/>
              <a:t> and tm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9BF2-4FD7-244E-BB2B-DEDFB2F9F1B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4446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43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Declining frequency of baked goods ingredients</a:t>
            </a:r>
            <a:endParaRPr lang="en-US" dirty="0"/>
          </a:p>
        </p:txBody>
      </p:sp>
      <p:pic>
        <p:nvPicPr>
          <p:cNvPr id="4" name="Picture 3" descr="Screen Shot 2016-05-23 at 12.28.44 A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35"/>
          <a:stretch/>
        </p:blipFill>
        <p:spPr>
          <a:xfrm>
            <a:off x="1092171" y="1173438"/>
            <a:ext cx="6820553" cy="5484621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9BF2-4FD7-244E-BB2B-DEDFB2F9F1B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9215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373</TotalTime>
  <Words>324</Words>
  <Application>Microsoft Macintosh PowerPoint</Application>
  <PresentationFormat>On-screen Show (4:3)</PresentationFormat>
  <Paragraphs>63</Paragraphs>
  <Slides>15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All the recipes: Scraping the top 20 recipes of Allrecipes for the last 20 years</vt:lpstr>
      <vt:lpstr>Introduction</vt:lpstr>
      <vt:lpstr>Hall of fame recipes</vt:lpstr>
      <vt:lpstr>Hall of fame 1997</vt:lpstr>
      <vt:lpstr>Example recipe</vt:lpstr>
      <vt:lpstr>Scraped using Python (Selenium), cleaned data through iPython and stored in MongoDB</vt:lpstr>
      <vt:lpstr>Correlation among recipe variables</vt:lpstr>
      <vt:lpstr>Word clouds</vt:lpstr>
      <vt:lpstr>Declining frequency of baked goods ingredients</vt:lpstr>
      <vt:lpstr>Median calories per serving </vt:lpstr>
      <vt:lpstr>Increase of olive oil ingredient frequency</vt:lpstr>
      <vt:lpstr>The need for allrecipes to innovate</vt:lpstr>
      <vt:lpstr>The cookie trail</vt:lpstr>
      <vt:lpstr>Conclusions </vt:lpstr>
      <vt:lpstr>Most popular recipes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All the recipes: Scraping the top 20 recipes of Allrecipes for the last 20 years</dc:title>
  <dc:creator>Yannick Kimmel</dc:creator>
  <cp:lastModifiedBy>Yannick Kimmel</cp:lastModifiedBy>
  <cp:revision>20</cp:revision>
  <dcterms:created xsi:type="dcterms:W3CDTF">2016-05-23T03:09:06Z</dcterms:created>
  <dcterms:modified xsi:type="dcterms:W3CDTF">2016-05-23T17:46:40Z</dcterms:modified>
</cp:coreProperties>
</file>

<file path=docProps/thumbnail.jpeg>
</file>